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16.png" ContentType="image/png"/>
  <Override PartName="/ppt/media/image15.png" ContentType="image/png"/>
  <Override PartName="/ppt/media/image12.jpeg" ContentType="image/jpeg"/>
  <Override PartName="/ppt/media/image11.jpeg" ContentType="image/jpeg"/>
  <Override PartName="/ppt/media/image4.png" ContentType="image/png"/>
  <Override PartName="/ppt/media/hdphoto1.wdp" ContentType="image/vnd.ms-photo"/>
  <Override PartName="/ppt/media/image3.png" ContentType="image/png"/>
  <Override PartName="/ppt/media/image1.jpeg" ContentType="image/jpeg"/>
  <Override PartName="/ppt/media/image6.png" ContentType="image/png"/>
  <Override PartName="/ppt/media/image2.jpeg" ContentType="image/jpeg"/>
  <Override PartName="/ppt/media/image5.jpeg" ContentType="image/jpeg"/>
  <Override PartName="/ppt/media/image7.png" ContentType="image/png"/>
  <Override PartName="/ppt/media/image14.png" ContentType="image/png"/>
  <Override PartName="/ppt/media/image10.jpeg" ContentType="image/jpeg"/>
  <Override PartName="/ppt/media/image8.png" ContentType="image/png"/>
  <Override PartName="/ppt/media/image13.jpeg" ContentType="image/jpeg"/>
  <Override PartName="/ppt/media/image9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43205400" cy="504063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160360" y="2018520"/>
            <a:ext cx="38884680" cy="8400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83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2160360" y="11761560"/>
            <a:ext cx="3888468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160360" y="29136600"/>
            <a:ext cx="3888468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2160360" y="2018520"/>
            <a:ext cx="38884680" cy="8400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83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2160360" y="11761560"/>
            <a:ext cx="189756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22085280" y="11761560"/>
            <a:ext cx="189756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2160360" y="29136600"/>
            <a:ext cx="189756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22085280" y="29136600"/>
            <a:ext cx="189756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2160360" y="2018520"/>
            <a:ext cx="38884680" cy="8400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83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2160360" y="11761560"/>
            <a:ext cx="125208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5307560" y="11761560"/>
            <a:ext cx="125208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28454760" y="11761560"/>
            <a:ext cx="125208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2160360" y="29136600"/>
            <a:ext cx="125208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15307560" y="29136600"/>
            <a:ext cx="125208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28454760" y="29136600"/>
            <a:ext cx="125208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160360" y="2018520"/>
            <a:ext cx="38884680" cy="8400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83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2160360" y="11761560"/>
            <a:ext cx="38884680" cy="33265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160360" y="2018520"/>
            <a:ext cx="38884680" cy="8400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83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2160360" y="11761560"/>
            <a:ext cx="38884680" cy="3326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160360" y="2018520"/>
            <a:ext cx="38884680" cy="8400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83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2160360" y="11761560"/>
            <a:ext cx="18975600" cy="3326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22085280" y="11761560"/>
            <a:ext cx="18975600" cy="3326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160360" y="2018520"/>
            <a:ext cx="38884680" cy="8400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83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2160360" y="2018520"/>
            <a:ext cx="38884680" cy="389415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2160360" y="2018520"/>
            <a:ext cx="38884680" cy="8400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83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2160360" y="11761560"/>
            <a:ext cx="189756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22085280" y="11761560"/>
            <a:ext cx="18975600" cy="3326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2160360" y="29136600"/>
            <a:ext cx="189756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2160360" y="2018520"/>
            <a:ext cx="38884680" cy="8400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83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2160360" y="11761560"/>
            <a:ext cx="18975600" cy="3326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22085280" y="11761560"/>
            <a:ext cx="189756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22085280" y="29136600"/>
            <a:ext cx="189756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2160360" y="2018520"/>
            <a:ext cx="38884680" cy="8400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83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2160360" y="11761560"/>
            <a:ext cx="189756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22085280" y="11761560"/>
            <a:ext cx="1897560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2160360" y="29136600"/>
            <a:ext cx="38884680" cy="15867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2160360" y="2018520"/>
            <a:ext cx="38884680" cy="8400600"/>
          </a:xfrm>
          <a:prstGeom prst="rect">
            <a:avLst/>
          </a:prstGeom>
        </p:spPr>
        <p:txBody>
          <a:bodyPr lIns="423360" rIns="423360" tIns="211680" bIns="21168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20500" spc="-1" strike="noStrike">
                <a:solidFill>
                  <a:srgbClr val="000000"/>
                </a:solidFill>
                <a:latin typeface="Calibri"/>
              </a:rPr>
              <a:t>Click to </a:t>
            </a:r>
            <a:r>
              <a:rPr b="0" lang="en-US" sz="20500" spc="-1" strike="noStrike">
                <a:solidFill>
                  <a:srgbClr val="000000"/>
                </a:solidFill>
                <a:latin typeface="Calibri"/>
              </a:rPr>
              <a:t>edit </a:t>
            </a:r>
            <a:r>
              <a:rPr b="0" lang="en-US" sz="20500" spc="-1" strike="noStrike">
                <a:solidFill>
                  <a:srgbClr val="000000"/>
                </a:solidFill>
                <a:latin typeface="Calibri"/>
              </a:rPr>
              <a:t>Master </a:t>
            </a:r>
            <a:r>
              <a:rPr b="0" lang="en-US" sz="20500" spc="-1" strike="noStrike">
                <a:solidFill>
                  <a:srgbClr val="000000"/>
                </a:solidFill>
                <a:latin typeface="Calibri"/>
              </a:rPr>
              <a:t>title style</a:t>
            </a:r>
            <a:endParaRPr b="0" lang="en-US" sz="205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2160360" y="11761560"/>
            <a:ext cx="38884680" cy="33265440"/>
          </a:xfrm>
          <a:prstGeom prst="rect">
            <a:avLst/>
          </a:prstGeom>
        </p:spPr>
        <p:txBody>
          <a:bodyPr lIns="423360" rIns="423360" tIns="211680" bIns="211680">
            <a:noAutofit/>
          </a:bodyPr>
          <a:p>
            <a:pPr marL="1587600" indent="-1587240">
              <a:lnSpc>
                <a:spcPct val="100000"/>
              </a:lnSpc>
              <a:spcBef>
                <a:spcPts val="295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4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14800" spc="-1" strike="noStrike">
              <a:solidFill>
                <a:srgbClr val="000000"/>
              </a:solidFill>
              <a:latin typeface="Calibri"/>
            </a:endParaRPr>
          </a:p>
          <a:p>
            <a:pPr lvl="1" marL="3440160" indent="-1322640">
              <a:lnSpc>
                <a:spcPct val="100000"/>
              </a:lnSpc>
              <a:spcBef>
                <a:spcPts val="259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30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13000" spc="-1" strike="noStrike">
              <a:solidFill>
                <a:srgbClr val="000000"/>
              </a:solidFill>
              <a:latin typeface="Calibri"/>
            </a:endParaRPr>
          </a:p>
          <a:p>
            <a:pPr lvl="2" marL="5292720" indent="-1058040">
              <a:lnSpc>
                <a:spcPct val="100000"/>
              </a:lnSpc>
              <a:spcBef>
                <a:spcPts val="222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11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11100" spc="-1" strike="noStrike">
              <a:solidFill>
                <a:srgbClr val="000000"/>
              </a:solidFill>
              <a:latin typeface="Calibri"/>
            </a:endParaRPr>
          </a:p>
          <a:p>
            <a:pPr lvl="3" marL="7409520" indent="-1058040">
              <a:lnSpc>
                <a:spcPct val="100000"/>
              </a:lnSpc>
              <a:spcBef>
                <a:spcPts val="184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92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9200" spc="-1" strike="noStrike">
              <a:solidFill>
                <a:srgbClr val="000000"/>
              </a:solidFill>
              <a:latin typeface="Calibri"/>
            </a:endParaRPr>
          </a:p>
          <a:p>
            <a:pPr lvl="4" marL="9526680" indent="-1058040">
              <a:lnSpc>
                <a:spcPct val="100000"/>
              </a:lnSpc>
              <a:spcBef>
                <a:spcPts val="184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92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9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2160360" y="46719360"/>
            <a:ext cx="10081080" cy="2683440"/>
          </a:xfrm>
          <a:prstGeom prst="rect">
            <a:avLst/>
          </a:prstGeom>
        </p:spPr>
        <p:txBody>
          <a:bodyPr lIns="423360" rIns="423360" tIns="211680" bIns="211680" anchor="ctr">
            <a:noAutofit/>
          </a:bodyPr>
          <a:p>
            <a:pPr>
              <a:lnSpc>
                <a:spcPct val="100000"/>
              </a:lnSpc>
            </a:pPr>
            <a:fld id="{6187D0CF-F98F-472C-8D6A-DA0359669532}" type="datetime">
              <a:rPr b="0" lang="de-DE" sz="5600" spc="-1" strike="noStrike">
                <a:solidFill>
                  <a:srgbClr val="8b8b8b"/>
                </a:solidFill>
                <a:latin typeface="Calibri"/>
              </a:rPr>
              <a:t>08.05.19</a:t>
            </a:fld>
            <a:endParaRPr b="0" lang="de-DE" sz="56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14761800" y="46719360"/>
            <a:ext cx="13681440" cy="2683440"/>
          </a:xfrm>
          <a:prstGeom prst="rect">
            <a:avLst/>
          </a:prstGeom>
        </p:spPr>
        <p:txBody>
          <a:bodyPr lIns="423360" rIns="423360" tIns="211680" bIns="211680" anchor="ctr">
            <a:noAutofit/>
          </a:bodyPr>
          <a:p>
            <a:endParaRPr b="0" lang="de-DE" sz="2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30963960" y="46719360"/>
            <a:ext cx="10081080" cy="2683440"/>
          </a:xfrm>
          <a:prstGeom prst="rect">
            <a:avLst/>
          </a:prstGeom>
        </p:spPr>
        <p:txBody>
          <a:bodyPr lIns="423360" rIns="423360" tIns="211680" bIns="211680" anchor="ctr">
            <a:noAutofit/>
          </a:bodyPr>
          <a:p>
            <a:pPr algn="r">
              <a:lnSpc>
                <a:spcPct val="100000"/>
              </a:lnSpc>
            </a:pPr>
            <a:fld id="{5B8642D2-1639-4C73-BD99-F09228976609}" type="slidenum">
              <a:rPr b="0" lang="de-DE" sz="5600" spc="-1" strike="noStrike">
                <a:solidFill>
                  <a:srgbClr val="8b8b8b"/>
                </a:solidFill>
                <a:latin typeface="Calibri"/>
              </a:rPr>
              <a:t>&lt;Foliennummer&gt;</a:t>
            </a:fld>
            <a:endParaRPr b="0" lang="de-DE" sz="56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microsoft.com/office/2007/relationships/hdphoto" Target="../media/hdphoto1.wdp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hyperlink" Target="https://tinyurl.com/mab6pen" TargetMode="External"/><Relationship Id="rId7" Type="http://schemas.openxmlformats.org/officeDocument/2006/relationships/hyperlink" Target="https://tinyurl.com/mab6pen" TargetMode="External"/><Relationship Id="rId8" Type="http://schemas.openxmlformats.org/officeDocument/2006/relationships/hyperlink" Target="mailto:eva.ps.eibl@hotmail.com" TargetMode="External"/><Relationship Id="rId9" Type="http://schemas.openxmlformats.org/officeDocument/2006/relationships/image" Target="../media/image5.jpeg"/><Relationship Id="rId10" Type="http://schemas.openxmlformats.org/officeDocument/2006/relationships/image" Target="../media/image6.png"/><Relationship Id="rId11" Type="http://schemas.openxmlformats.org/officeDocument/2006/relationships/image" Target="../media/image7.png"/><Relationship Id="rId12" Type="http://schemas.openxmlformats.org/officeDocument/2006/relationships/image" Target="../media/image8.png"/><Relationship Id="rId13" Type="http://schemas.openxmlformats.org/officeDocument/2006/relationships/image" Target="../media/image9.png"/><Relationship Id="rId14" Type="http://schemas.openxmlformats.org/officeDocument/2006/relationships/image" Target="../media/image10.jpeg"/><Relationship Id="rId15" Type="http://schemas.openxmlformats.org/officeDocument/2006/relationships/image" Target="../media/image11.jpeg"/><Relationship Id="rId16" Type="http://schemas.openxmlformats.org/officeDocument/2006/relationships/image" Target="../media/image12.jpeg"/><Relationship Id="rId17" Type="http://schemas.openxmlformats.org/officeDocument/2006/relationships/image" Target="../media/image13.jpeg"/><Relationship Id="rId18" Type="http://schemas.openxmlformats.org/officeDocument/2006/relationships/image" Target="../media/image14.png"/><Relationship Id="rId19" Type="http://schemas.openxmlformats.org/officeDocument/2006/relationships/image" Target="../media/image15.png"/><Relationship Id="rId20" Type="http://schemas.openxmlformats.org/officeDocument/2006/relationships/image" Target="../media/image16.png"/><Relationship Id="rId2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 descr=""/>
          <p:cNvPicPr/>
          <p:nvPr/>
        </p:nvPicPr>
        <p:blipFill>
          <a:blip r:embed="rId1"/>
          <a:srcRect l="5101" t="2183" r="4986" b="7354"/>
          <a:stretch/>
        </p:blipFill>
        <p:spPr>
          <a:xfrm>
            <a:off x="1499400" y="7829640"/>
            <a:ext cx="16917120" cy="11329200"/>
          </a:xfrm>
          <a:prstGeom prst="rect">
            <a:avLst/>
          </a:prstGeom>
          <a:ln>
            <a:noFill/>
          </a:ln>
        </p:spPr>
      </p:pic>
      <p:pic>
        <p:nvPicPr>
          <p:cNvPr id="42" name="Picture 4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l="29862" t="39297" r="39443" b="24551"/>
          <a:stretch/>
        </p:blipFill>
        <p:spPr>
          <a:xfrm>
            <a:off x="18402480" y="7829640"/>
            <a:ext cx="13000680" cy="11480760"/>
          </a:xfrm>
          <a:prstGeom prst="rect">
            <a:avLst/>
          </a:prstGeom>
          <a:ln>
            <a:noFill/>
          </a:ln>
        </p:spPr>
      </p:pic>
      <p:pic>
        <p:nvPicPr>
          <p:cNvPr id="43" name="Picture 2" descr=""/>
          <p:cNvPicPr/>
          <p:nvPr/>
        </p:nvPicPr>
        <p:blipFill>
          <a:blip r:embed="rId4"/>
          <a:stretch/>
        </p:blipFill>
        <p:spPr>
          <a:xfrm>
            <a:off x="1414800" y="15945120"/>
            <a:ext cx="4719240" cy="3288960"/>
          </a:xfrm>
          <a:prstGeom prst="rect">
            <a:avLst/>
          </a:prstGeom>
          <a:ln>
            <a:noFill/>
          </a:ln>
        </p:spPr>
      </p:pic>
      <p:sp>
        <p:nvSpPr>
          <p:cNvPr id="44" name="CustomShape 1"/>
          <p:cNvSpPr/>
          <p:nvPr/>
        </p:nvSpPr>
        <p:spPr>
          <a:xfrm>
            <a:off x="8321400" y="36820080"/>
            <a:ext cx="6606000" cy="577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23360" rIns="423360" tIns="211680" bIns="211680">
            <a:noAutofit/>
          </a:bodyPr>
          <a:p>
            <a:pPr>
              <a:lnSpc>
                <a:spcPct val="100000"/>
              </a:lnSpc>
              <a:spcBef>
                <a:spcPts val="740"/>
              </a:spcBef>
            </a:pPr>
            <a:endParaRPr b="0" lang="de-DE" sz="14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740"/>
              </a:spcBef>
            </a:pPr>
            <a:endParaRPr b="0" lang="de-DE" sz="14600" spc="-1" strike="noStrike">
              <a:latin typeface="Arial"/>
            </a:endParaRPr>
          </a:p>
        </p:txBody>
      </p:sp>
      <p:sp>
        <p:nvSpPr>
          <p:cNvPr id="45" name="CustomShape 2"/>
          <p:cNvSpPr/>
          <p:nvPr/>
        </p:nvSpPr>
        <p:spPr>
          <a:xfrm>
            <a:off x="964440" y="12343680"/>
            <a:ext cx="10608120" cy="49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14923800" y="20920320"/>
            <a:ext cx="14298480" cy="16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23360" rIns="423360" tIns="211680" bIns="211680">
            <a:noAutofit/>
          </a:bodyPr>
          <a:p>
            <a:pPr>
              <a:lnSpc>
                <a:spcPct val="100000"/>
              </a:lnSpc>
              <a:spcBef>
                <a:spcPts val="839"/>
              </a:spcBef>
            </a:pPr>
            <a:r>
              <a:rPr b="1" lang="de-DE" sz="4200" spc="-1" strike="noStrike">
                <a:solidFill>
                  <a:srgbClr val="000000"/>
                </a:solidFill>
                <a:latin typeface="Times New Roman"/>
              </a:rPr>
              <a:t>3. Seismische Signale begleiten Vulkanausbrüche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47" name="CustomShape 4"/>
          <p:cNvSpPr/>
          <p:nvPr/>
        </p:nvSpPr>
        <p:spPr>
          <a:xfrm>
            <a:off x="22065480" y="46436760"/>
            <a:ext cx="19766160" cy="307368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CustomShape 5"/>
          <p:cNvSpPr/>
          <p:nvPr/>
        </p:nvSpPr>
        <p:spPr>
          <a:xfrm>
            <a:off x="22065480" y="46195560"/>
            <a:ext cx="19766160" cy="384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23360" rIns="423360" tIns="211680" bIns="211680">
            <a:noAutofit/>
          </a:bodyPr>
          <a:p>
            <a:pPr>
              <a:lnSpc>
                <a:spcPct val="100000"/>
              </a:lnSpc>
              <a:spcBef>
                <a:spcPts val="839"/>
              </a:spcBef>
            </a:pPr>
            <a:r>
              <a:rPr b="1" lang="de-DE" sz="4200" spc="-1" strike="noStrike">
                <a:solidFill>
                  <a:srgbClr val="000000"/>
                </a:solidFill>
                <a:latin typeface="Times New Roman"/>
              </a:rPr>
              <a:t>References</a:t>
            </a:r>
            <a:endParaRPr b="0" lang="de-DE" sz="4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r>
              <a:rPr b="0" lang="de-DE" sz="2200" spc="-1" strike="noStrike">
                <a:solidFill>
                  <a:srgbClr val="000000"/>
                </a:solidFill>
                <a:latin typeface="Times New Roman"/>
              </a:rPr>
              <a:t>Eibl, E.P.S., Bean, C.J., Vogfjörd, K.S., Ying, Y., Lokmer, I., Möllhoff, M., O’Brien, G.S., Pálsson, F.</a:t>
            </a:r>
            <a:br/>
            <a:r>
              <a:rPr b="0" lang="de-DE" sz="2200" spc="-1" strike="noStrike">
                <a:solidFill>
                  <a:srgbClr val="000000"/>
                </a:solidFill>
                <a:latin typeface="Times New Roman"/>
              </a:rPr>
              <a:t>(2017), </a:t>
            </a:r>
            <a:r>
              <a:rPr b="0" i="1" lang="de-DE" sz="2200" spc="-1" strike="noStrike">
                <a:solidFill>
                  <a:srgbClr val="000000"/>
                </a:solidFill>
                <a:latin typeface="Times New Roman"/>
              </a:rPr>
              <a:t>Tremor-rich shallow dyke formation followed by silent magma flow at Bárðarbunga in Iceland,</a:t>
            </a:r>
            <a:br/>
            <a:r>
              <a:rPr b="0" lang="de-DE" sz="2200" spc="-1" strike="noStrike">
                <a:solidFill>
                  <a:srgbClr val="000000"/>
                </a:solidFill>
                <a:latin typeface="Times New Roman"/>
              </a:rPr>
              <a:t>Nature Geoscience 10 (4), 299-304, DOI: 10.1038/NGEO2906</a:t>
            </a:r>
            <a:endParaRPr b="0" lang="de-DE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r>
              <a:rPr b="0" lang="de-DE" sz="2200" spc="-1" strike="noStrike">
                <a:solidFill>
                  <a:srgbClr val="000000"/>
                </a:solidFill>
                <a:latin typeface="Times New Roman"/>
              </a:rPr>
              <a:t>Hudson </a:t>
            </a:r>
            <a:endParaRPr b="0" lang="de-DE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r>
              <a:rPr b="0" lang="de-DE" sz="2200" spc="-1" strike="noStrike">
                <a:solidFill>
                  <a:srgbClr val="000000"/>
                </a:solidFill>
                <a:latin typeface="Times New Roman"/>
              </a:rPr>
              <a:t>Schmincke</a:t>
            </a:r>
            <a:endParaRPr b="0" lang="de-DE" sz="2200" spc="-1" strike="noStrike">
              <a:latin typeface="Arial"/>
            </a:endParaRPr>
          </a:p>
        </p:txBody>
      </p:sp>
      <p:pic>
        <p:nvPicPr>
          <p:cNvPr id="49" name="Picture 2" descr=""/>
          <p:cNvPicPr/>
          <p:nvPr/>
        </p:nvPicPr>
        <p:blipFill>
          <a:blip r:embed="rId5"/>
          <a:srcRect l="6232" t="6545" r="5264" b="6195"/>
          <a:stretch/>
        </p:blipFill>
        <p:spPr>
          <a:xfrm>
            <a:off x="40310640" y="46436760"/>
            <a:ext cx="1482480" cy="1608120"/>
          </a:xfrm>
          <a:prstGeom prst="rect">
            <a:avLst/>
          </a:prstGeom>
          <a:ln>
            <a:noFill/>
          </a:ln>
        </p:spPr>
      </p:pic>
      <p:sp>
        <p:nvSpPr>
          <p:cNvPr id="50" name="CustomShape 6"/>
          <p:cNvSpPr/>
          <p:nvPr/>
        </p:nvSpPr>
        <p:spPr>
          <a:xfrm>
            <a:off x="35046360" y="46965960"/>
            <a:ext cx="389376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400" spc="-1" strike="noStrike" u="sng">
                <a:solidFill>
                  <a:srgbClr val="0000ff"/>
                </a:solidFill>
                <a:uFillTx/>
                <a:latin typeface="Calibri"/>
                <a:hlinkClick r:id="rId6"/>
              </a:rPr>
              <a:t>https://</a:t>
            </a:r>
            <a:r>
              <a:rPr b="0" lang="de-DE" sz="2400" spc="-1" strike="noStrike" u="sng">
                <a:solidFill>
                  <a:srgbClr val="0000ff"/>
                </a:solidFill>
                <a:uFillTx/>
                <a:latin typeface="Calibri"/>
                <a:hlinkClick r:id="rId7"/>
              </a:rPr>
              <a:t>tinyurl.com/mab6pen</a:t>
            </a:r>
            <a:r>
              <a:rPr b="0" lang="de-DE" sz="24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de-DE" sz="2400" spc="-1" strike="noStrike">
              <a:latin typeface="Arial"/>
            </a:endParaRPr>
          </a:p>
        </p:txBody>
      </p:sp>
      <p:sp>
        <p:nvSpPr>
          <p:cNvPr id="51" name="TextShape 7"/>
          <p:cNvSpPr txBox="1"/>
          <p:nvPr/>
        </p:nvSpPr>
        <p:spPr>
          <a:xfrm>
            <a:off x="7124760" y="560520"/>
            <a:ext cx="27355320" cy="7162200"/>
          </a:xfrm>
          <a:prstGeom prst="rect">
            <a:avLst/>
          </a:prstGeom>
          <a:noFill/>
          <a:ln>
            <a:noFill/>
          </a:ln>
        </p:spPr>
        <p:txBody>
          <a:bodyPr lIns="423360" rIns="423360" tIns="211680" bIns="211680" anchor="ctr">
            <a:normAutofit/>
          </a:bodyPr>
          <a:p>
            <a:pPr algn="ctr">
              <a:lnSpc>
                <a:spcPct val="100000"/>
              </a:lnSpc>
            </a:pPr>
            <a:r>
              <a:rPr b="1" lang="de-DE" sz="10000" spc="-1" strike="noStrike">
                <a:solidFill>
                  <a:srgbClr val="000000"/>
                </a:solidFill>
                <a:latin typeface="Times New Roman"/>
              </a:rPr>
              <a:t>Frühwa</a:t>
            </a:r>
            <a:r>
              <a:rPr b="1" lang="de-DE" sz="10000" spc="-1" strike="noStrike">
                <a:solidFill>
                  <a:srgbClr val="000000"/>
                </a:solidFill>
                <a:latin typeface="Times New Roman"/>
              </a:rPr>
              <a:t>rnung </a:t>
            </a:r>
            <a:r>
              <a:rPr b="1" lang="de-DE" sz="10000" spc="-1" strike="noStrike">
                <a:solidFill>
                  <a:srgbClr val="000000"/>
                </a:solidFill>
                <a:latin typeface="Times New Roman"/>
              </a:rPr>
              <a:t>vor </a:t>
            </a:r>
            <a:r>
              <a:rPr b="1" lang="de-DE" sz="10000" spc="-1" strike="noStrike">
                <a:solidFill>
                  <a:srgbClr val="000000"/>
                </a:solidFill>
                <a:latin typeface="Times New Roman"/>
              </a:rPr>
              <a:t>Vulkan</a:t>
            </a:r>
            <a:r>
              <a:rPr b="1" lang="de-DE" sz="10000" spc="-1" strike="noStrike">
                <a:solidFill>
                  <a:srgbClr val="000000"/>
                </a:solidFill>
                <a:latin typeface="Times New Roman"/>
              </a:rPr>
              <a:t>ausbrü</a:t>
            </a:r>
            <a:r>
              <a:rPr b="1" lang="de-DE" sz="10000" spc="-1" strike="noStrike">
                <a:solidFill>
                  <a:srgbClr val="000000"/>
                </a:solidFill>
                <a:latin typeface="Times New Roman"/>
              </a:rPr>
              <a:t>chen</a:t>
            </a:r>
            <a:br/>
            <a:br/>
            <a:r>
              <a:rPr b="1" lang="de-DE" sz="5700" spc="-1" strike="noStrike">
                <a:solidFill>
                  <a:srgbClr val="000000"/>
                </a:solidFill>
                <a:latin typeface="Times New Roman"/>
              </a:rPr>
              <a:t>Institut für </a:t>
            </a:r>
            <a:r>
              <a:rPr b="1" lang="de-DE" sz="5700" spc="-1" strike="noStrike">
                <a:solidFill>
                  <a:srgbClr val="000000"/>
                </a:solidFill>
                <a:latin typeface="Times New Roman"/>
              </a:rPr>
              <a:t>Geowissensch</a:t>
            </a:r>
            <a:r>
              <a:rPr b="1" lang="de-DE" sz="5700" spc="-1" strike="noStrike">
                <a:solidFill>
                  <a:srgbClr val="000000"/>
                </a:solidFill>
                <a:latin typeface="Times New Roman"/>
              </a:rPr>
              <a:t>aften, </a:t>
            </a:r>
            <a:r>
              <a:rPr b="1" lang="de-DE" sz="5700" spc="-1" strike="noStrike">
                <a:solidFill>
                  <a:srgbClr val="000000"/>
                </a:solidFill>
                <a:latin typeface="Times New Roman"/>
              </a:rPr>
              <a:t>Universität </a:t>
            </a:r>
            <a:r>
              <a:rPr b="1" lang="de-DE" sz="5700" spc="-1" strike="noStrike">
                <a:solidFill>
                  <a:srgbClr val="000000"/>
                </a:solidFill>
                <a:latin typeface="Times New Roman"/>
              </a:rPr>
              <a:t>Potsdam, </a:t>
            </a:r>
            <a:r>
              <a:rPr b="1" lang="de-DE" sz="5700" spc="-1" strike="noStrike" u="sng">
                <a:solidFill>
                  <a:srgbClr val="0000ff"/>
                </a:solidFill>
                <a:uFillTx/>
                <a:latin typeface="Times New Roman"/>
                <a:hlinkClick r:id="rId8"/>
              </a:rPr>
              <a:t>eva.eibl@uni-potsdam.de</a:t>
            </a:r>
            <a:endParaRPr b="0" lang="de-DE" sz="57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52" name="Picture 38" descr=""/>
          <p:cNvPicPr/>
          <p:nvPr/>
        </p:nvPicPr>
        <p:blipFill>
          <a:blip r:embed="rId9"/>
          <a:stretch/>
        </p:blipFill>
        <p:spPr>
          <a:xfrm>
            <a:off x="964440" y="1201680"/>
            <a:ext cx="5201280" cy="5433480"/>
          </a:xfrm>
          <a:prstGeom prst="rect">
            <a:avLst/>
          </a:prstGeom>
          <a:ln>
            <a:noFill/>
          </a:ln>
        </p:spPr>
      </p:pic>
      <p:sp>
        <p:nvSpPr>
          <p:cNvPr id="53" name="CustomShape 8"/>
          <p:cNvSpPr/>
          <p:nvPr/>
        </p:nvSpPr>
        <p:spPr>
          <a:xfrm>
            <a:off x="1290600" y="19158480"/>
            <a:ext cx="11701080" cy="117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23360" rIns="423360" tIns="211680" bIns="211680">
            <a:noAutofit/>
          </a:bodyPr>
          <a:p>
            <a:pPr algn="just">
              <a:lnSpc>
                <a:spcPct val="100000"/>
              </a:lnSpc>
            </a:pPr>
            <a:r>
              <a:rPr b="0" lang="de-DE" sz="3700" spc="-1" strike="noStrike">
                <a:solidFill>
                  <a:srgbClr val="000000"/>
                </a:solidFill>
                <a:latin typeface="Times New Roman"/>
              </a:rPr>
              <a:t>Effusive Eruption, Holuhraun 2014/15, Island</a:t>
            </a:r>
            <a:endParaRPr b="0" lang="de-DE" sz="3700" spc="-1" strike="noStrike">
              <a:latin typeface="Arial"/>
            </a:endParaRPr>
          </a:p>
        </p:txBody>
      </p:sp>
      <p:sp>
        <p:nvSpPr>
          <p:cNvPr id="54" name="CustomShape 9"/>
          <p:cNvSpPr/>
          <p:nvPr/>
        </p:nvSpPr>
        <p:spPr>
          <a:xfrm>
            <a:off x="2371320" y="7832520"/>
            <a:ext cx="545148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ffffff"/>
                </a:solidFill>
                <a:latin typeface="Calibri"/>
              </a:rPr>
              <a:t>200 m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55" name="CustomShape 10"/>
          <p:cNvSpPr/>
          <p:nvPr/>
        </p:nvSpPr>
        <p:spPr>
          <a:xfrm>
            <a:off x="3277800" y="7829640"/>
            <a:ext cx="545148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ffffff"/>
                </a:solidFill>
                <a:latin typeface="Calibri"/>
              </a:rPr>
              <a:t>500 m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56" name="CustomShape 11"/>
          <p:cNvSpPr/>
          <p:nvPr/>
        </p:nvSpPr>
        <p:spPr>
          <a:xfrm>
            <a:off x="16006680" y="18682200"/>
            <a:ext cx="3919320" cy="47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500" spc="-1" strike="noStrike">
                <a:solidFill>
                  <a:srgbClr val="ffffff"/>
                </a:solidFill>
                <a:latin typeface="Calibri"/>
              </a:rPr>
              <a:t>Photo: Matthias Vogt</a:t>
            </a:r>
            <a:endParaRPr b="0" lang="de-DE" sz="2500" spc="-1" strike="noStrike">
              <a:latin typeface="Arial"/>
            </a:endParaRPr>
          </a:p>
        </p:txBody>
      </p:sp>
      <p:sp>
        <p:nvSpPr>
          <p:cNvPr id="57" name="CustomShape 12"/>
          <p:cNvSpPr/>
          <p:nvPr/>
        </p:nvSpPr>
        <p:spPr>
          <a:xfrm>
            <a:off x="21678840" y="18787320"/>
            <a:ext cx="2714400" cy="47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500" spc="-1" strike="noStrike">
                <a:solidFill>
                  <a:srgbClr val="000000"/>
                </a:solidFill>
                <a:latin typeface="Calibri"/>
              </a:rPr>
              <a:t>Photo: Eva Eibl</a:t>
            </a:r>
            <a:endParaRPr b="0" lang="de-DE" sz="2500" spc="-1" strike="noStrike">
              <a:latin typeface="Arial"/>
            </a:endParaRPr>
          </a:p>
        </p:txBody>
      </p:sp>
      <p:sp>
        <p:nvSpPr>
          <p:cNvPr id="58" name="CustomShape 13"/>
          <p:cNvSpPr/>
          <p:nvPr/>
        </p:nvSpPr>
        <p:spPr>
          <a:xfrm>
            <a:off x="18173880" y="19158480"/>
            <a:ext cx="11960640" cy="117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23360" rIns="423360" tIns="211680" bIns="211680">
            <a:noAutofit/>
          </a:bodyPr>
          <a:p>
            <a:pPr algn="just">
              <a:lnSpc>
                <a:spcPct val="100000"/>
              </a:lnSpc>
            </a:pPr>
            <a:r>
              <a:rPr b="0" lang="de-DE" sz="3700" spc="-1" strike="noStrike">
                <a:solidFill>
                  <a:srgbClr val="000000"/>
                </a:solidFill>
                <a:latin typeface="Times New Roman"/>
              </a:rPr>
              <a:t>Eruption unter dem Gletscher, Holuhraun 2014/15, Island</a:t>
            </a:r>
            <a:endParaRPr b="0" lang="de-DE" sz="3700" spc="-1" strike="noStrike">
              <a:latin typeface="Arial"/>
            </a:endParaRPr>
          </a:p>
        </p:txBody>
      </p:sp>
      <p:pic>
        <p:nvPicPr>
          <p:cNvPr id="59" name="Picture 2" descr=""/>
          <p:cNvPicPr/>
          <p:nvPr/>
        </p:nvPicPr>
        <p:blipFill>
          <a:blip r:embed="rId10"/>
          <a:stretch/>
        </p:blipFill>
        <p:spPr>
          <a:xfrm>
            <a:off x="15278040" y="22002840"/>
            <a:ext cx="9064440" cy="4092480"/>
          </a:xfrm>
          <a:prstGeom prst="rect">
            <a:avLst/>
          </a:prstGeom>
          <a:ln>
            <a:noFill/>
          </a:ln>
        </p:spPr>
      </p:pic>
      <p:pic>
        <p:nvPicPr>
          <p:cNvPr id="60" name="Picture 3" descr=""/>
          <p:cNvPicPr/>
          <p:nvPr/>
        </p:nvPicPr>
        <p:blipFill>
          <a:blip r:embed="rId11"/>
          <a:stretch/>
        </p:blipFill>
        <p:spPr>
          <a:xfrm>
            <a:off x="15314400" y="26335080"/>
            <a:ext cx="9028080" cy="4277880"/>
          </a:xfrm>
          <a:prstGeom prst="rect">
            <a:avLst/>
          </a:prstGeom>
          <a:ln>
            <a:noFill/>
          </a:ln>
        </p:spPr>
      </p:pic>
      <p:sp>
        <p:nvSpPr>
          <p:cNvPr id="61" name="CustomShape 14"/>
          <p:cNvSpPr/>
          <p:nvPr/>
        </p:nvSpPr>
        <p:spPr>
          <a:xfrm>
            <a:off x="1257480" y="6915240"/>
            <a:ext cx="10917000" cy="16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23360" rIns="423360" tIns="211680" bIns="211680">
            <a:noAutofit/>
          </a:bodyPr>
          <a:p>
            <a:pPr>
              <a:lnSpc>
                <a:spcPct val="100000"/>
              </a:lnSpc>
              <a:spcBef>
                <a:spcPts val="839"/>
              </a:spcBef>
            </a:pPr>
            <a:r>
              <a:rPr b="1" lang="de-DE" sz="4200" spc="-1" strike="noStrike">
                <a:solidFill>
                  <a:srgbClr val="000000"/>
                </a:solidFill>
                <a:latin typeface="Times New Roman"/>
              </a:rPr>
              <a:t>1. Arten von Ausbrüchen</a:t>
            </a:r>
            <a:endParaRPr b="0" lang="de-DE" sz="4200" spc="-1" strike="noStrike">
              <a:latin typeface="Arial"/>
            </a:endParaRPr>
          </a:p>
        </p:txBody>
      </p:sp>
      <p:pic>
        <p:nvPicPr>
          <p:cNvPr id="62" name="Picture 2" descr=""/>
          <p:cNvPicPr/>
          <p:nvPr/>
        </p:nvPicPr>
        <p:blipFill>
          <a:blip r:embed="rId12"/>
          <a:stretch/>
        </p:blipFill>
        <p:spPr>
          <a:xfrm>
            <a:off x="25260480" y="23072760"/>
            <a:ext cx="16610040" cy="11490840"/>
          </a:xfrm>
          <a:prstGeom prst="rect">
            <a:avLst/>
          </a:prstGeom>
          <a:ln>
            <a:noFill/>
          </a:ln>
        </p:spPr>
      </p:pic>
      <p:sp>
        <p:nvSpPr>
          <p:cNvPr id="63" name="CustomShape 15"/>
          <p:cNvSpPr/>
          <p:nvPr/>
        </p:nvSpPr>
        <p:spPr>
          <a:xfrm>
            <a:off x="30784680" y="24543360"/>
            <a:ext cx="438840" cy="436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4" name="CustomShape 16"/>
          <p:cNvSpPr/>
          <p:nvPr/>
        </p:nvSpPr>
        <p:spPr>
          <a:xfrm>
            <a:off x="39710520" y="22625640"/>
            <a:ext cx="357840" cy="1641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rgbClr val="92d05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" name="CustomShape 17"/>
          <p:cNvSpPr/>
          <p:nvPr/>
        </p:nvSpPr>
        <p:spPr>
          <a:xfrm>
            <a:off x="32267520" y="22231440"/>
            <a:ext cx="8152920" cy="47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500" spc="-1" strike="noStrike">
                <a:solidFill>
                  <a:srgbClr val="000000"/>
                </a:solidFill>
                <a:latin typeface="Calibri"/>
              </a:rPr>
              <a:t>Precursor                                                                          Precursor</a:t>
            </a:r>
            <a:endParaRPr b="0" lang="de-DE" sz="2500" spc="-1" strike="noStrike">
              <a:latin typeface="Arial"/>
            </a:endParaRPr>
          </a:p>
        </p:txBody>
      </p:sp>
      <p:sp>
        <p:nvSpPr>
          <p:cNvPr id="66" name="CustomShape 18"/>
          <p:cNvSpPr/>
          <p:nvPr/>
        </p:nvSpPr>
        <p:spPr>
          <a:xfrm rot="16200000">
            <a:off x="31218480" y="21767040"/>
            <a:ext cx="1037520" cy="8838720"/>
          </a:xfrm>
          <a:prstGeom prst="rightBrace">
            <a:avLst>
              <a:gd name="adj1" fmla="val 22537"/>
              <a:gd name="adj2" fmla="val 53708"/>
            </a:avLst>
          </a:prstGeom>
          <a:noFill/>
          <a:ln w="25560">
            <a:solidFill>
              <a:srgbClr val="92d05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7" name="CustomShape 19"/>
          <p:cNvSpPr/>
          <p:nvPr/>
        </p:nvSpPr>
        <p:spPr>
          <a:xfrm flipH="1">
            <a:off x="32065200" y="22625640"/>
            <a:ext cx="629280" cy="3041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rgbClr val="92d05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" name="CustomShape 20"/>
          <p:cNvSpPr/>
          <p:nvPr/>
        </p:nvSpPr>
        <p:spPr>
          <a:xfrm rot="16200000">
            <a:off x="39758760" y="24219360"/>
            <a:ext cx="613440" cy="710280"/>
          </a:xfrm>
          <a:prstGeom prst="rightBrace">
            <a:avLst>
              <a:gd name="adj1" fmla="val 24909"/>
              <a:gd name="adj2" fmla="val 50380"/>
            </a:avLst>
          </a:prstGeom>
          <a:noFill/>
          <a:ln w="25560">
            <a:solidFill>
              <a:srgbClr val="92d05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" name="CustomShape 21"/>
          <p:cNvSpPr/>
          <p:nvPr/>
        </p:nvSpPr>
        <p:spPr>
          <a:xfrm>
            <a:off x="31886640" y="21697920"/>
            <a:ext cx="10362960" cy="47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500" spc="-1" strike="noStrike">
                <a:solidFill>
                  <a:srgbClr val="000000"/>
                </a:solidFill>
                <a:latin typeface="Calibri"/>
              </a:rPr>
              <a:t>Eruption ausserhalb vom Gletscher                      Eruption unter dem Gletscher</a:t>
            </a:r>
            <a:endParaRPr b="0" lang="de-DE" sz="2500" spc="-1" strike="noStrike">
              <a:latin typeface="Arial"/>
            </a:endParaRPr>
          </a:p>
        </p:txBody>
      </p:sp>
      <p:sp>
        <p:nvSpPr>
          <p:cNvPr id="70" name="CustomShape 22"/>
          <p:cNvSpPr/>
          <p:nvPr/>
        </p:nvSpPr>
        <p:spPr>
          <a:xfrm flipH="1">
            <a:off x="40416480" y="22231440"/>
            <a:ext cx="308880" cy="2997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1" name="CustomShape 23"/>
          <p:cNvSpPr/>
          <p:nvPr/>
        </p:nvSpPr>
        <p:spPr>
          <a:xfrm>
            <a:off x="35163360" y="22174920"/>
            <a:ext cx="1180800" cy="197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2" name="CustomShape 24"/>
          <p:cNvSpPr/>
          <p:nvPr/>
        </p:nvSpPr>
        <p:spPr>
          <a:xfrm>
            <a:off x="36230040" y="34118640"/>
            <a:ext cx="6174720" cy="47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500" spc="-1" strike="noStrike">
                <a:solidFill>
                  <a:srgbClr val="000000"/>
                </a:solidFill>
                <a:latin typeface="Calibri"/>
              </a:rPr>
              <a:t>Nach Eibl et al., </a:t>
            </a:r>
            <a:r>
              <a:rPr b="0" i="1" lang="de-DE" sz="2500" spc="-1" strike="noStrike">
                <a:solidFill>
                  <a:srgbClr val="000000"/>
                </a:solidFill>
                <a:latin typeface="Calibri"/>
              </a:rPr>
              <a:t>Nature Geoscience</a:t>
            </a:r>
            <a:r>
              <a:rPr b="0" lang="de-DE" sz="2500" spc="-1" strike="noStrike">
                <a:solidFill>
                  <a:srgbClr val="000000"/>
                </a:solidFill>
                <a:latin typeface="Calibri"/>
              </a:rPr>
              <a:t>, 2017</a:t>
            </a:r>
            <a:endParaRPr b="0" lang="de-DE" sz="2500" spc="-1" strike="noStrike">
              <a:latin typeface="Arial"/>
            </a:endParaRPr>
          </a:p>
        </p:txBody>
      </p:sp>
      <p:pic>
        <p:nvPicPr>
          <p:cNvPr id="73" name="Picture 4" descr=""/>
          <p:cNvPicPr/>
          <p:nvPr/>
        </p:nvPicPr>
        <p:blipFill>
          <a:blip r:embed="rId13"/>
          <a:srcRect l="10655" t="37622" r="35056" b="7320"/>
          <a:stretch/>
        </p:blipFill>
        <p:spPr>
          <a:xfrm>
            <a:off x="1603080" y="36820080"/>
            <a:ext cx="9531720" cy="12385800"/>
          </a:xfrm>
          <a:prstGeom prst="rect">
            <a:avLst/>
          </a:prstGeom>
          <a:ln>
            <a:noFill/>
          </a:ln>
        </p:spPr>
      </p:pic>
      <p:pic>
        <p:nvPicPr>
          <p:cNvPr id="74" name="Picture 3" descr=""/>
          <p:cNvPicPr/>
          <p:nvPr/>
        </p:nvPicPr>
        <p:blipFill>
          <a:blip r:embed="rId14"/>
          <a:stretch/>
        </p:blipFill>
        <p:spPr>
          <a:xfrm>
            <a:off x="22136040" y="36898920"/>
            <a:ext cx="14096520" cy="9139320"/>
          </a:xfrm>
          <a:prstGeom prst="rect">
            <a:avLst/>
          </a:prstGeom>
          <a:ln>
            <a:noFill/>
          </a:ln>
        </p:spPr>
      </p:pic>
      <p:sp>
        <p:nvSpPr>
          <p:cNvPr id="75" name="CustomShape 25"/>
          <p:cNvSpPr/>
          <p:nvPr/>
        </p:nvSpPr>
        <p:spPr>
          <a:xfrm>
            <a:off x="7822800" y="48749040"/>
            <a:ext cx="3349440" cy="47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500" spc="-1" strike="noStrike">
                <a:solidFill>
                  <a:srgbClr val="000000"/>
                </a:solidFill>
                <a:latin typeface="Calibri"/>
              </a:rPr>
              <a:t>Schmincke - Volcanism</a:t>
            </a:r>
            <a:endParaRPr b="0" lang="de-DE" sz="2500" spc="-1" strike="noStrike">
              <a:latin typeface="Arial"/>
            </a:endParaRPr>
          </a:p>
        </p:txBody>
      </p:sp>
      <p:sp>
        <p:nvSpPr>
          <p:cNvPr id="76" name="CustomShape 26"/>
          <p:cNvSpPr/>
          <p:nvPr/>
        </p:nvSpPr>
        <p:spPr>
          <a:xfrm>
            <a:off x="32427360" y="45528840"/>
            <a:ext cx="4338720" cy="47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500" spc="-1" strike="noStrike">
                <a:solidFill>
                  <a:srgbClr val="000000"/>
                </a:solidFill>
                <a:latin typeface="Calibri"/>
              </a:rPr>
              <a:t>Hudson et al. GRL, 2018</a:t>
            </a:r>
            <a:endParaRPr b="0" lang="de-DE" sz="2500" spc="-1" strike="noStrike">
              <a:latin typeface="Arial"/>
            </a:endParaRPr>
          </a:p>
        </p:txBody>
      </p:sp>
      <p:sp>
        <p:nvSpPr>
          <p:cNvPr id="77" name="CustomShape 27"/>
          <p:cNvSpPr/>
          <p:nvPr/>
        </p:nvSpPr>
        <p:spPr>
          <a:xfrm>
            <a:off x="1603080" y="35408880"/>
            <a:ext cx="18398880" cy="16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23360" rIns="423360" tIns="211680" bIns="211680">
            <a:noAutofit/>
          </a:bodyPr>
          <a:p>
            <a:pPr>
              <a:lnSpc>
                <a:spcPct val="100000"/>
              </a:lnSpc>
              <a:spcBef>
                <a:spcPts val="839"/>
              </a:spcBef>
            </a:pPr>
            <a:r>
              <a:rPr b="1" lang="de-DE" sz="4200" spc="-1" strike="noStrike">
                <a:solidFill>
                  <a:srgbClr val="000000"/>
                </a:solidFill>
                <a:latin typeface="Times New Roman"/>
              </a:rPr>
              <a:t>3. Wie sieht die Magmakammer aus und in welcher Tiefe liegt sie?</a:t>
            </a:r>
            <a:endParaRPr b="0" lang="de-DE" sz="4200" spc="-1" strike="noStrike">
              <a:latin typeface="Arial"/>
            </a:endParaRPr>
          </a:p>
        </p:txBody>
      </p:sp>
      <p:pic>
        <p:nvPicPr>
          <p:cNvPr id="78" name="Picture 2" descr=""/>
          <p:cNvPicPr/>
          <p:nvPr/>
        </p:nvPicPr>
        <p:blipFill>
          <a:blip r:embed="rId15"/>
          <a:srcRect l="-850" t="0" r="-205" b="0"/>
          <a:stretch/>
        </p:blipFill>
        <p:spPr>
          <a:xfrm>
            <a:off x="25669440" y="15499080"/>
            <a:ext cx="5832000" cy="3847320"/>
          </a:xfrm>
          <a:prstGeom prst="rect">
            <a:avLst/>
          </a:prstGeom>
          <a:ln>
            <a:noFill/>
          </a:ln>
        </p:spPr>
      </p:pic>
      <p:sp>
        <p:nvSpPr>
          <p:cNvPr id="79" name="CustomShape 28"/>
          <p:cNvSpPr/>
          <p:nvPr/>
        </p:nvSpPr>
        <p:spPr>
          <a:xfrm>
            <a:off x="26661240" y="18681480"/>
            <a:ext cx="4542480" cy="47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500" spc="-1" strike="noStrike">
                <a:solidFill>
                  <a:srgbClr val="ffffff"/>
                </a:solidFill>
                <a:latin typeface="Calibri"/>
              </a:rPr>
              <a:t>Photo: Tomas Johannesson</a:t>
            </a:r>
            <a:endParaRPr b="0" lang="de-DE" sz="2500" spc="-1" strike="noStrike">
              <a:latin typeface="Arial"/>
            </a:endParaRPr>
          </a:p>
        </p:txBody>
      </p:sp>
      <p:pic>
        <p:nvPicPr>
          <p:cNvPr id="80" name="Picture 4" descr=""/>
          <p:cNvPicPr/>
          <p:nvPr/>
        </p:nvPicPr>
        <p:blipFill>
          <a:blip r:embed="rId16"/>
          <a:srcRect l="5811" t="0" r="5558" b="0"/>
          <a:stretch/>
        </p:blipFill>
        <p:spPr>
          <a:xfrm>
            <a:off x="11824200" y="36881280"/>
            <a:ext cx="9702000" cy="12400560"/>
          </a:xfrm>
          <a:prstGeom prst="rect">
            <a:avLst/>
          </a:prstGeom>
          <a:ln>
            <a:noFill/>
          </a:ln>
        </p:spPr>
      </p:pic>
      <p:pic>
        <p:nvPicPr>
          <p:cNvPr id="81" name="Picture 6" descr=""/>
          <p:cNvPicPr/>
          <p:nvPr/>
        </p:nvPicPr>
        <p:blipFill>
          <a:blip r:embed="rId17"/>
          <a:srcRect l="7446" t="0" r="7821" b="0"/>
          <a:stretch/>
        </p:blipFill>
        <p:spPr>
          <a:xfrm>
            <a:off x="31280040" y="7841160"/>
            <a:ext cx="10367640" cy="11392920"/>
          </a:xfrm>
          <a:prstGeom prst="rect">
            <a:avLst/>
          </a:prstGeom>
          <a:ln>
            <a:noFill/>
          </a:ln>
        </p:spPr>
      </p:pic>
      <p:sp>
        <p:nvSpPr>
          <p:cNvPr id="82" name="CustomShape 29"/>
          <p:cNvSpPr/>
          <p:nvPr/>
        </p:nvSpPr>
        <p:spPr>
          <a:xfrm>
            <a:off x="31129920" y="19158480"/>
            <a:ext cx="9595440" cy="117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23360" rIns="423360" tIns="211680" bIns="211680">
            <a:noAutofit/>
          </a:bodyPr>
          <a:p>
            <a:pPr algn="just">
              <a:lnSpc>
                <a:spcPct val="100000"/>
              </a:lnSpc>
            </a:pPr>
            <a:r>
              <a:rPr b="0" lang="de-DE" sz="3700" spc="-1" strike="noStrike">
                <a:solidFill>
                  <a:srgbClr val="000000"/>
                </a:solidFill>
                <a:latin typeface="Times New Roman"/>
              </a:rPr>
              <a:t>Explosiver Ausbruch</a:t>
            </a:r>
            <a:endParaRPr b="0" lang="de-DE" sz="3700" spc="-1" strike="noStrike">
              <a:latin typeface="Arial"/>
            </a:endParaRPr>
          </a:p>
        </p:txBody>
      </p:sp>
      <p:pic>
        <p:nvPicPr>
          <p:cNvPr id="83" name="Picture 2" descr=""/>
          <p:cNvPicPr/>
          <p:nvPr/>
        </p:nvPicPr>
        <p:blipFill>
          <a:blip r:embed="rId18"/>
          <a:srcRect l="0" t="5419" r="0" b="0"/>
          <a:stretch/>
        </p:blipFill>
        <p:spPr>
          <a:xfrm>
            <a:off x="1333440" y="24863040"/>
            <a:ext cx="12724920" cy="7192800"/>
          </a:xfrm>
          <a:prstGeom prst="rect">
            <a:avLst/>
          </a:prstGeom>
          <a:ln>
            <a:noFill/>
          </a:ln>
        </p:spPr>
      </p:pic>
      <p:sp>
        <p:nvSpPr>
          <p:cNvPr id="84" name="CustomShape 30"/>
          <p:cNvSpPr/>
          <p:nvPr/>
        </p:nvSpPr>
        <p:spPr>
          <a:xfrm>
            <a:off x="1028880" y="20783520"/>
            <a:ext cx="14298480" cy="16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23360" rIns="423360" tIns="211680" bIns="211680">
            <a:noAutofit/>
          </a:bodyPr>
          <a:p>
            <a:pPr>
              <a:lnSpc>
                <a:spcPct val="100000"/>
              </a:lnSpc>
              <a:spcBef>
                <a:spcPts val="839"/>
              </a:spcBef>
            </a:pPr>
            <a:r>
              <a:rPr b="1" lang="de-DE" sz="4200" spc="-1" strike="noStrike">
                <a:solidFill>
                  <a:srgbClr val="000000"/>
                </a:solidFill>
                <a:latin typeface="Times New Roman"/>
              </a:rPr>
              <a:t>2. Vulkane weltweit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85" name="CustomShape 31"/>
          <p:cNvSpPr/>
          <p:nvPr/>
        </p:nvSpPr>
        <p:spPr>
          <a:xfrm>
            <a:off x="1366920" y="21796560"/>
            <a:ext cx="12691800" cy="283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1143000" indent="-11426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4500" spc="-1" strike="noStrike">
                <a:solidFill>
                  <a:srgbClr val="000000"/>
                </a:solidFill>
                <a:latin typeface="Times New Roman"/>
              </a:rPr>
              <a:t>1 508 Vulkane aktiv in letzten 10 000 Jahren </a:t>
            </a:r>
            <a:endParaRPr b="0" lang="de-DE" sz="4500" spc="-1" strike="noStrike">
              <a:latin typeface="Arial"/>
            </a:endParaRPr>
          </a:p>
          <a:p>
            <a:pPr marL="1143000" indent="-11426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4500" spc="-1" strike="noStrike">
                <a:solidFill>
                  <a:srgbClr val="000000"/>
                </a:solidFill>
                <a:latin typeface="Times New Roman"/>
              </a:rPr>
              <a:t>10% der Weltbevölkerung leben innerhalb von 100 km zu einem Vulkan</a:t>
            </a:r>
            <a:endParaRPr b="0" lang="de-DE" sz="4500" spc="-1" strike="noStrike">
              <a:latin typeface="Arial"/>
            </a:endParaRPr>
          </a:p>
          <a:p>
            <a:pPr marL="1143000" indent="-11426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4500" spc="-1" strike="noStrike">
                <a:solidFill>
                  <a:srgbClr val="000000"/>
                </a:solidFill>
                <a:latin typeface="Times New Roman"/>
              </a:rPr>
              <a:t>~20-30 Ausbrüche zu jeder Zeit</a:t>
            </a:r>
            <a:endParaRPr b="0" lang="de-DE" sz="4500" spc="-1" strike="noStrike">
              <a:latin typeface="Arial"/>
            </a:endParaRPr>
          </a:p>
        </p:txBody>
      </p:sp>
      <p:sp>
        <p:nvSpPr>
          <p:cNvPr id="86" name="CustomShape 32"/>
          <p:cNvSpPr/>
          <p:nvPr/>
        </p:nvSpPr>
        <p:spPr>
          <a:xfrm>
            <a:off x="15278040" y="30841920"/>
            <a:ext cx="9064440" cy="3657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de-DE" sz="8300" spc="-1" strike="noStrike">
                <a:solidFill>
                  <a:srgbClr val="ffffff"/>
                </a:solidFill>
                <a:latin typeface="Calibri"/>
              </a:rPr>
              <a:t>Amplitude</a:t>
            </a:r>
            <a:endParaRPr b="0" lang="de-DE" sz="8300" spc="-1" strike="noStrike">
              <a:latin typeface="Arial"/>
            </a:endParaRPr>
          </a:p>
        </p:txBody>
      </p:sp>
      <p:pic>
        <p:nvPicPr>
          <p:cNvPr id="87" name="Picture 2" descr=""/>
          <p:cNvPicPr/>
          <p:nvPr/>
        </p:nvPicPr>
        <p:blipFill>
          <a:blip r:embed="rId19"/>
          <a:srcRect l="0" t="47151" r="8441" b="29439"/>
          <a:stretch/>
        </p:blipFill>
        <p:spPr>
          <a:xfrm>
            <a:off x="15323400" y="31866120"/>
            <a:ext cx="8568000" cy="1661400"/>
          </a:xfrm>
          <a:prstGeom prst="rect">
            <a:avLst/>
          </a:prstGeom>
          <a:ln>
            <a:noFill/>
          </a:ln>
        </p:spPr>
      </p:pic>
      <p:pic>
        <p:nvPicPr>
          <p:cNvPr id="88" name="Picture 2" descr=""/>
          <p:cNvPicPr/>
          <p:nvPr/>
        </p:nvPicPr>
        <p:blipFill>
          <a:blip r:embed="rId20"/>
          <a:srcRect l="0" t="90984" r="8811" b="2279"/>
          <a:stretch/>
        </p:blipFill>
        <p:spPr>
          <a:xfrm>
            <a:off x="15334920" y="33356520"/>
            <a:ext cx="8505360" cy="615240"/>
          </a:xfrm>
          <a:prstGeom prst="rect">
            <a:avLst/>
          </a:prstGeom>
          <a:ln>
            <a:noFill/>
          </a:ln>
        </p:spPr>
      </p:pic>
      <p:sp>
        <p:nvSpPr>
          <p:cNvPr id="89" name="CustomShape 33"/>
          <p:cNvSpPr/>
          <p:nvPr/>
        </p:nvSpPr>
        <p:spPr>
          <a:xfrm>
            <a:off x="15662160" y="31038120"/>
            <a:ext cx="1676160" cy="48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439"/>
              </a:spcBef>
            </a:pPr>
            <a:r>
              <a:rPr b="0" lang="de-DE" sz="2200" spc="-1" strike="noStrike">
                <a:solidFill>
                  <a:srgbClr val="000000"/>
                </a:solidFill>
                <a:latin typeface="Calibri"/>
              </a:rPr>
              <a:t>Freqüncy?</a:t>
            </a:r>
            <a:endParaRPr b="0" lang="de-DE" sz="2200" spc="-1" strike="noStrike">
              <a:latin typeface="Arial"/>
            </a:endParaRPr>
          </a:p>
        </p:txBody>
      </p:sp>
      <p:sp>
        <p:nvSpPr>
          <p:cNvPr id="90" name="CustomShape 34"/>
          <p:cNvSpPr/>
          <p:nvPr/>
        </p:nvSpPr>
        <p:spPr>
          <a:xfrm>
            <a:off x="16982640" y="31680000"/>
            <a:ext cx="5714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tx1"/>
            </a:solidFill>
            <a:round/>
            <a:headEnd len="med" type="triangle" w="lg"/>
            <a:tailEnd len="med" type="triangle" w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CustomShape 35"/>
          <p:cNvSpPr/>
          <p:nvPr/>
        </p:nvSpPr>
        <p:spPr>
          <a:xfrm>
            <a:off x="19067400" y="31299120"/>
            <a:ext cx="1301400" cy="42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200" spc="-1" strike="noStrike">
                <a:solidFill>
                  <a:srgbClr val="000000"/>
                </a:solidFill>
                <a:latin typeface="Calibri"/>
              </a:rPr>
              <a:t>Duration?</a:t>
            </a:r>
            <a:endParaRPr b="0" lang="de-DE" sz="2200" spc="-1" strike="noStrike">
              <a:latin typeface="Arial"/>
            </a:endParaRPr>
          </a:p>
        </p:txBody>
      </p:sp>
      <p:sp>
        <p:nvSpPr>
          <p:cNvPr id="92" name="CustomShape 36"/>
          <p:cNvSpPr/>
          <p:nvPr/>
        </p:nvSpPr>
        <p:spPr>
          <a:xfrm flipV="1">
            <a:off x="19692360" y="32289120"/>
            <a:ext cx="7920" cy="837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bg1"/>
            </a:solidFill>
            <a:round/>
            <a:headEnd len="med" type="triangle" w="lg"/>
            <a:tailEnd len="med" type="triangle" w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CustomShape 37"/>
          <p:cNvSpPr/>
          <p:nvPr/>
        </p:nvSpPr>
        <p:spPr>
          <a:xfrm>
            <a:off x="18133560" y="32468400"/>
            <a:ext cx="1493280" cy="42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200" spc="-1" strike="noStrike">
                <a:solidFill>
                  <a:srgbClr val="ffffff"/>
                </a:solidFill>
                <a:latin typeface="Calibri"/>
              </a:rPr>
              <a:t>Amplitude?</a:t>
            </a:r>
            <a:endParaRPr b="0" lang="de-DE" sz="2200" spc="-1" strike="noStrike">
              <a:latin typeface="Arial"/>
            </a:endParaRPr>
          </a:p>
        </p:txBody>
      </p:sp>
      <p:sp>
        <p:nvSpPr>
          <p:cNvPr id="94" name="CustomShape 38"/>
          <p:cNvSpPr/>
          <p:nvPr/>
        </p:nvSpPr>
        <p:spPr>
          <a:xfrm flipH="1">
            <a:off x="17460000" y="32975640"/>
            <a:ext cx="342000" cy="914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tx1"/>
            </a:solidFill>
            <a:round/>
            <a:headEnd len="med" type="triangle" w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CustomShape 39"/>
          <p:cNvSpPr/>
          <p:nvPr/>
        </p:nvSpPr>
        <p:spPr>
          <a:xfrm>
            <a:off x="16437600" y="33890040"/>
            <a:ext cx="2116440" cy="42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200" spc="-1" strike="noStrike">
                <a:solidFill>
                  <a:srgbClr val="000000"/>
                </a:solidFill>
                <a:latin typeface="Calibri"/>
              </a:rPr>
              <a:t>Changes in time?</a:t>
            </a:r>
            <a:endParaRPr b="0" lang="de-DE" sz="2200" spc="-1" strike="noStrike">
              <a:latin typeface="Arial"/>
            </a:endParaRPr>
          </a:p>
        </p:txBody>
      </p:sp>
      <p:sp>
        <p:nvSpPr>
          <p:cNvPr id="96" name="CustomShape 40"/>
          <p:cNvSpPr/>
          <p:nvPr/>
        </p:nvSpPr>
        <p:spPr>
          <a:xfrm>
            <a:off x="21548160" y="33890040"/>
            <a:ext cx="2052720" cy="42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200" spc="-1" strike="noStrike">
                <a:solidFill>
                  <a:srgbClr val="000000"/>
                </a:solidFill>
                <a:latin typeface="Calibri"/>
              </a:rPr>
              <a:t>Source location?</a:t>
            </a:r>
            <a:endParaRPr b="0" lang="de-DE" sz="2200" spc="-1" strike="noStrike">
              <a:latin typeface="Arial"/>
            </a:endParaRPr>
          </a:p>
        </p:txBody>
      </p:sp>
      <p:sp>
        <p:nvSpPr>
          <p:cNvPr id="97" name="CustomShape 41"/>
          <p:cNvSpPr/>
          <p:nvPr/>
        </p:nvSpPr>
        <p:spPr>
          <a:xfrm flipH="1" flipV="1">
            <a:off x="16424280" y="31483800"/>
            <a:ext cx="761760" cy="805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tx1"/>
            </a:solidFill>
            <a:round/>
            <a:headEnd len="med" type="triangle" w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TextShape 42"/>
          <p:cNvSpPr txBox="1"/>
          <p:nvPr/>
        </p:nvSpPr>
        <p:spPr>
          <a:xfrm>
            <a:off x="18139680" y="22002840"/>
            <a:ext cx="4612320" cy="49716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99" name="TextShape 43"/>
          <p:cNvSpPr txBox="1"/>
          <p:nvPr/>
        </p:nvSpPr>
        <p:spPr>
          <a:xfrm>
            <a:off x="15278040" y="21966840"/>
            <a:ext cx="9064440" cy="35316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00" name="TextShape 44"/>
          <p:cNvSpPr txBox="1"/>
          <p:nvPr/>
        </p:nvSpPr>
        <p:spPr>
          <a:xfrm>
            <a:off x="19188000" y="21966840"/>
            <a:ext cx="4104000" cy="602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de-DE" sz="3600" spc="-1" strike="noStrike">
                <a:latin typeface="Arial"/>
              </a:rPr>
              <a:t>Er</a:t>
            </a:r>
            <a:r>
              <a:rPr b="0" lang="de-DE" sz="3600" spc="-1" strike="noStrike">
                <a:latin typeface="Arial"/>
              </a:rPr>
              <a:t>db</a:t>
            </a:r>
            <a:r>
              <a:rPr b="0" lang="de-DE" sz="3600" spc="-1" strike="noStrike">
                <a:latin typeface="Arial"/>
              </a:rPr>
              <a:t>eb</a:t>
            </a:r>
            <a:r>
              <a:rPr b="0" lang="de-DE" sz="3600" spc="-1" strike="noStrike">
                <a:latin typeface="Arial"/>
              </a:rPr>
              <a:t>en</a:t>
            </a:r>
            <a:endParaRPr b="0" lang="de-DE" sz="3600" spc="-1" strike="noStrike">
              <a:latin typeface="Arial"/>
            </a:endParaRPr>
          </a:p>
        </p:txBody>
      </p:sp>
      <p:sp>
        <p:nvSpPr>
          <p:cNvPr id="101" name="TextShape 45"/>
          <p:cNvSpPr txBox="1"/>
          <p:nvPr/>
        </p:nvSpPr>
        <p:spPr>
          <a:xfrm>
            <a:off x="18540000" y="25493040"/>
            <a:ext cx="3816000" cy="602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de-DE" sz="3600" spc="-1" strike="noStrike">
                <a:latin typeface="Arial"/>
              </a:rPr>
              <a:t>Zeit </a:t>
            </a:r>
            <a:r>
              <a:rPr b="0" lang="de-DE" sz="3600" spc="-1" strike="noStrike">
                <a:latin typeface="Arial"/>
              </a:rPr>
              <a:t>(Minuten)</a:t>
            </a:r>
            <a:endParaRPr b="0" lang="de-DE" sz="3600" spc="-1" strike="noStrike">
              <a:latin typeface="Arial"/>
            </a:endParaRPr>
          </a:p>
        </p:txBody>
      </p:sp>
      <p:sp>
        <p:nvSpPr>
          <p:cNvPr id="102" name="TextShape 46"/>
          <p:cNvSpPr txBox="1"/>
          <p:nvPr/>
        </p:nvSpPr>
        <p:spPr>
          <a:xfrm>
            <a:off x="18516600" y="30015720"/>
            <a:ext cx="3816000" cy="602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de-DE" sz="3600" spc="-1" strike="noStrike">
                <a:latin typeface="Arial"/>
              </a:rPr>
              <a:t>Zeit (Minuten)</a:t>
            </a:r>
            <a:endParaRPr b="0" lang="de-DE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4125</TotalTime>
  <Application>LibreOffice/6.2.2.2$Linux_X86_64 LibreOffice_project/20$Build-2</Application>
  <Words>174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Eva</dc:creator>
  <dc:description/>
  <dc:language>de-DE</dc:language>
  <cp:lastModifiedBy/>
  <cp:lastPrinted>2014-09-18T21:09:19Z</cp:lastPrinted>
  <dcterms:modified xsi:type="dcterms:W3CDTF">2019-05-08T13:31:15Z</dcterms:modified>
  <cp:revision>310</cp:revision>
  <dc:subject/>
  <dc:title>Distinguishing Tremor Sources on Vatnajökull, Iceland, with Seismic Arrays Eva P.S. Eibl1 (eva.eibl@ucdconnect.ie), Chris Bean1, Kristín Vogfjörð2 1: Seismology Laboratory, School of Geological Sciences, University College Dublin, Dublin 4, Ireland 2: Icelandic Meteorological Office, Reykjavik, Iceland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</vt:i4>
  </property>
</Properties>
</file>